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189610-6339-497F-B715-188066A00290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2C4E13C-AE65-4C49-B54F-966EFAA92C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89610-6339-497F-B715-188066A00290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C4E13C-AE65-4C49-B54F-966EFAA92C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89610-6339-497F-B715-188066A00290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C4E13C-AE65-4C49-B54F-966EFAA92C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89610-6339-497F-B715-188066A00290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C4E13C-AE65-4C49-B54F-966EFAA92C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89610-6339-497F-B715-188066A00290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C4E13C-AE65-4C49-B54F-966EFAA92C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89610-6339-497F-B715-188066A00290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C4E13C-AE65-4C49-B54F-966EFAA92C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89610-6339-497F-B715-188066A00290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C4E13C-AE65-4C49-B54F-966EFAA92C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89610-6339-497F-B715-188066A00290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C4E13C-AE65-4C49-B54F-966EFAA92C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89610-6339-497F-B715-188066A00290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C4E13C-AE65-4C49-B54F-966EFAA92C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F189610-6339-497F-B715-188066A00290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C4E13C-AE65-4C49-B54F-966EFAA92C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189610-6339-497F-B715-188066A00290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2C4E13C-AE65-4C49-B54F-966EFAA92C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F189610-6339-497F-B715-188066A00290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2C4E13C-AE65-4C49-B54F-966EFAA92C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8288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AMERICAN AND BRITISH ENGLISH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AMERI</a:t>
            </a:r>
            <a:r>
              <a:rPr lang="sr-Latn-RS" sz="3200" dirty="0" smtClean="0"/>
              <a:t>Č</a:t>
            </a:r>
            <a:r>
              <a:rPr lang="en-US" sz="3200" dirty="0" smtClean="0"/>
              <a:t>KI </a:t>
            </a:r>
            <a:r>
              <a:rPr lang="en-US" sz="3200" dirty="0" smtClean="0"/>
              <a:t>I </a:t>
            </a:r>
            <a:r>
              <a:rPr lang="en-US" sz="3200" dirty="0" smtClean="0"/>
              <a:t>B</a:t>
            </a:r>
            <a:r>
              <a:rPr lang="sr-Latn-RS" sz="3200" dirty="0" smtClean="0"/>
              <a:t>R</a:t>
            </a:r>
            <a:r>
              <a:rPr lang="en-US" sz="3200" dirty="0" smtClean="0"/>
              <a:t>ITANSKI </a:t>
            </a:r>
            <a:r>
              <a:rPr lang="en-US" sz="3200" dirty="0" smtClean="0"/>
              <a:t>ENGLESKI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AE:                                  BE:</a:t>
            </a:r>
            <a:endParaRPr lang="en-US" b="1" dirty="0"/>
          </a:p>
          <a:p>
            <a:pPr>
              <a:buNone/>
            </a:pPr>
            <a:r>
              <a:rPr lang="sr-Latn-RS" dirty="0" smtClean="0"/>
              <a:t>a</a:t>
            </a:r>
            <a:r>
              <a:rPr lang="en-US" dirty="0" err="1" smtClean="0"/>
              <a:t>luminum</a:t>
            </a:r>
            <a:r>
              <a:rPr lang="en-US" dirty="0" smtClean="0"/>
              <a:t>                     </a:t>
            </a:r>
            <a:r>
              <a:rPr lang="en-US" dirty="0" err="1" smtClean="0"/>
              <a:t>aluminium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c</a:t>
            </a:r>
            <a:r>
              <a:rPr lang="en-US" dirty="0" smtClean="0"/>
              <a:t>enter                            centre</a:t>
            </a:r>
          </a:p>
          <a:p>
            <a:pPr>
              <a:buNone/>
            </a:pPr>
            <a:r>
              <a:rPr lang="sr-Latn-RS" dirty="0" smtClean="0"/>
              <a:t>c</a:t>
            </a:r>
            <a:r>
              <a:rPr lang="en-US" dirty="0" smtClean="0"/>
              <a:t>heck                             </a:t>
            </a:r>
            <a:r>
              <a:rPr lang="en-US" dirty="0" err="1" smtClean="0"/>
              <a:t>cheque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c</a:t>
            </a:r>
            <a:r>
              <a:rPr lang="en-US" dirty="0" err="1" smtClean="0"/>
              <a:t>olor</a:t>
            </a:r>
            <a:r>
              <a:rPr lang="en-US" dirty="0" smtClean="0"/>
              <a:t>                              </a:t>
            </a:r>
            <a:r>
              <a:rPr lang="en-US" dirty="0" err="1" smtClean="0"/>
              <a:t>colour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d</a:t>
            </a:r>
            <a:r>
              <a:rPr lang="en-US" dirty="0" err="1" smtClean="0"/>
              <a:t>efense</a:t>
            </a:r>
            <a:r>
              <a:rPr lang="en-US" dirty="0" smtClean="0"/>
              <a:t>                         </a:t>
            </a:r>
            <a:r>
              <a:rPr lang="en-US" dirty="0" err="1" smtClean="0"/>
              <a:t>defence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l</a:t>
            </a:r>
            <a:r>
              <a:rPr lang="en-US" dirty="0" err="1" smtClean="0"/>
              <a:t>abor</a:t>
            </a:r>
            <a:r>
              <a:rPr lang="en-US" dirty="0" smtClean="0"/>
              <a:t>                              </a:t>
            </a:r>
            <a:r>
              <a:rPr lang="en-US" dirty="0" err="1" smtClean="0"/>
              <a:t>labour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SPELLING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AE:                                  BE:</a:t>
            </a:r>
          </a:p>
          <a:p>
            <a:pPr>
              <a:buNone/>
            </a:pPr>
            <a:r>
              <a:rPr lang="sr-Latn-RS" dirty="0" smtClean="0"/>
              <a:t>m</a:t>
            </a:r>
            <a:r>
              <a:rPr lang="en-US" dirty="0" err="1" smtClean="0"/>
              <a:t>eter</a:t>
            </a:r>
            <a:r>
              <a:rPr lang="en-US" dirty="0" smtClean="0"/>
              <a:t>                             </a:t>
            </a:r>
            <a:r>
              <a:rPr lang="en-US" dirty="0" err="1" smtClean="0"/>
              <a:t>metre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o</a:t>
            </a:r>
            <a:r>
              <a:rPr lang="en-US" dirty="0" err="1" smtClean="0"/>
              <a:t>rganize</a:t>
            </a:r>
            <a:r>
              <a:rPr lang="en-US" dirty="0" smtClean="0"/>
              <a:t>                        </a:t>
            </a:r>
            <a:r>
              <a:rPr lang="en-US" dirty="0" err="1" smtClean="0"/>
              <a:t>organise</a:t>
            </a:r>
            <a:r>
              <a:rPr lang="en-US" dirty="0" smtClean="0"/>
              <a:t>/organize</a:t>
            </a:r>
          </a:p>
          <a:p>
            <a:pPr>
              <a:buNone/>
            </a:pPr>
            <a:r>
              <a:rPr lang="sr-Latn-RS" dirty="0" smtClean="0"/>
              <a:t>p</a:t>
            </a:r>
            <a:r>
              <a:rPr lang="en-US" dirty="0" err="1" smtClean="0"/>
              <a:t>rogram</a:t>
            </a:r>
            <a:r>
              <a:rPr lang="en-US" dirty="0" smtClean="0"/>
              <a:t>                         </a:t>
            </a:r>
            <a:r>
              <a:rPr lang="en-US" dirty="0" err="1" smtClean="0"/>
              <a:t>programme</a:t>
            </a:r>
            <a:endParaRPr lang="en-US" dirty="0"/>
          </a:p>
          <a:p>
            <a:pPr>
              <a:buNone/>
            </a:pPr>
            <a:r>
              <a:rPr lang="sr-Latn-RS" dirty="0" smtClean="0"/>
              <a:t>t</a:t>
            </a:r>
            <a:r>
              <a:rPr lang="en-US" dirty="0" smtClean="0"/>
              <a:t>heater/theatre               </a:t>
            </a:r>
            <a:r>
              <a:rPr lang="en-US" dirty="0" err="1" smtClean="0"/>
              <a:t>theatre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t</a:t>
            </a:r>
            <a:r>
              <a:rPr lang="en-US" dirty="0" smtClean="0"/>
              <a:t>ire                                 </a:t>
            </a:r>
            <a:r>
              <a:rPr lang="en-US" dirty="0" err="1" smtClean="0"/>
              <a:t>tyre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SPELLING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371600"/>
            <a:ext cx="8183880" cy="4572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sr-Latn-RS" sz="3200" dirty="0" smtClean="0"/>
              <a:t>Examples of words pronounced differently in British and American English:</a:t>
            </a:r>
          </a:p>
          <a:p>
            <a:pPr>
              <a:buFontTx/>
              <a:buChar char="-"/>
            </a:pPr>
            <a:r>
              <a:rPr lang="sr-Latn-RS" sz="3200" dirty="0" smtClean="0"/>
              <a:t>f</a:t>
            </a:r>
            <a:r>
              <a:rPr lang="en-US" sz="3200" dirty="0" err="1" smtClean="0"/>
              <a:t>ast</a:t>
            </a:r>
            <a:r>
              <a:rPr lang="en-US" sz="3200" dirty="0" smtClean="0"/>
              <a:t>, after </a:t>
            </a:r>
          </a:p>
          <a:p>
            <a:pPr>
              <a:buFontTx/>
              <a:buChar char="-"/>
            </a:pPr>
            <a:r>
              <a:rPr lang="sr-Latn-RS" sz="3200" dirty="0" smtClean="0"/>
              <a:t>c</a:t>
            </a:r>
            <a:r>
              <a:rPr lang="en-US" sz="3200" dirty="0" err="1" smtClean="0"/>
              <a:t>ar</a:t>
            </a:r>
            <a:r>
              <a:rPr lang="en-US" sz="3200" dirty="0" smtClean="0"/>
              <a:t>, turn, offer</a:t>
            </a:r>
          </a:p>
          <a:p>
            <a:pPr>
              <a:buFontTx/>
              <a:buChar char="-"/>
            </a:pPr>
            <a:r>
              <a:rPr lang="sr-Latn-RS" sz="3200" dirty="0" smtClean="0"/>
              <a:t>d</a:t>
            </a:r>
            <a:r>
              <a:rPr lang="en-US" sz="3200" dirty="0" err="1" smtClean="0"/>
              <a:t>uty</a:t>
            </a:r>
            <a:r>
              <a:rPr lang="en-US" sz="3200" dirty="0" smtClean="0"/>
              <a:t>, tune, new</a:t>
            </a:r>
          </a:p>
          <a:p>
            <a:pPr>
              <a:buFontTx/>
              <a:buChar char="-"/>
            </a:pPr>
            <a:r>
              <a:rPr lang="sr-Latn-RS" sz="3200" dirty="0" smtClean="0"/>
              <a:t>s</a:t>
            </a:r>
            <a:r>
              <a:rPr lang="en-US" sz="3200" dirty="0" err="1" smtClean="0"/>
              <a:t>ecretary</a:t>
            </a:r>
            <a:endParaRPr lang="en-US" sz="3200" dirty="0" smtClean="0"/>
          </a:p>
          <a:p>
            <a:pPr>
              <a:buFontTx/>
              <a:buChar char="-"/>
            </a:pPr>
            <a:r>
              <a:rPr lang="sr-Latn-RS" sz="3200" dirty="0" smtClean="0"/>
              <a:t>p</a:t>
            </a:r>
            <a:r>
              <a:rPr lang="en-US" sz="3200" dirty="0" smtClean="0"/>
              <a:t>ate, ballet</a:t>
            </a:r>
            <a:endParaRPr lang="sr-Latn-RS" sz="3200" dirty="0" smtClean="0"/>
          </a:p>
          <a:p>
            <a:pPr>
              <a:buNone/>
            </a:pPr>
            <a:r>
              <a:rPr lang="sr-Latn-RS" sz="3200" dirty="0" smtClean="0"/>
              <a:t>(Find the words in your dictionary and compare </a:t>
            </a:r>
            <a:r>
              <a:rPr lang="sr-Latn-RS" sz="3200" dirty="0" smtClean="0"/>
              <a:t>their </a:t>
            </a:r>
            <a:r>
              <a:rPr lang="sr-Latn-RS" sz="3200" dirty="0" smtClean="0"/>
              <a:t>pronunciation!)</a:t>
            </a:r>
            <a:endParaRPr lang="en-US" sz="3200" dirty="0" smtClean="0"/>
          </a:p>
          <a:p>
            <a:pPr>
              <a:buNone/>
            </a:pP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PRONUNCIATION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3000" u="sng" dirty="0" smtClean="0">
                <a:solidFill>
                  <a:prstClr val="black"/>
                </a:solidFill>
                <a:latin typeface="Gill Sans MT"/>
              </a:rPr>
              <a:t>Key</a:t>
            </a:r>
            <a:r>
              <a:rPr lang="en-US" sz="3000" u="sng" dirty="0">
                <a:solidFill>
                  <a:prstClr val="black"/>
                </a:solidFill>
                <a:latin typeface="Gill Sans MT"/>
              </a:rPr>
              <a:t>:</a:t>
            </a: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000" dirty="0">
                <a:solidFill>
                  <a:prstClr val="black">
                    <a:tint val="75000"/>
                  </a:prstClr>
                </a:solidFill>
              </a:rPr>
              <a:t>ENGLISH SENTENCE STRUCTURE</a:t>
            </a:r>
            <a:endParaRPr lang="en-US" sz="2000" dirty="0">
              <a:solidFill>
                <a:prstClr val="black"/>
              </a:solidFill>
              <a:latin typeface="Gill Sans MT"/>
            </a:endParaRP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Gill Sans MT"/>
              </a:rPr>
              <a:t>. My sister likes ice-cream. So do I.</a:t>
            </a: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>
                <a:solidFill>
                  <a:prstClr val="black"/>
                </a:solidFill>
                <a:latin typeface="Gill Sans MT"/>
              </a:rPr>
              <a:t>2. Peter is a dentist.</a:t>
            </a: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>
                <a:solidFill>
                  <a:prstClr val="black"/>
                </a:solidFill>
                <a:latin typeface="Gill Sans MT"/>
              </a:rPr>
              <a:t>3. It’s difficult to understand what he wants. </a:t>
            </a: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>
                <a:solidFill>
                  <a:prstClr val="black"/>
                </a:solidFill>
                <a:latin typeface="Gill Sans MT"/>
              </a:rPr>
              <a:t>4. She said that she disagreed.</a:t>
            </a:r>
            <a:endParaRPr lang="en-US" sz="2800" dirty="0">
              <a:solidFill>
                <a:prstClr val="black"/>
              </a:solidFill>
            </a:endParaRP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>
                <a:solidFill>
                  <a:prstClr val="black"/>
                </a:solidFill>
                <a:latin typeface="Gill Sans MT"/>
              </a:rPr>
              <a:t>5. There are twenty students in the classroom.</a:t>
            </a: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>
                <a:solidFill>
                  <a:prstClr val="black"/>
                </a:solidFill>
                <a:latin typeface="Gill Sans MT"/>
              </a:rPr>
              <a:t>6. I was given a book for my birthday.</a:t>
            </a: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>
                <a:solidFill>
                  <a:prstClr val="black"/>
                </a:solidFill>
                <a:latin typeface="Gill Sans MT"/>
              </a:rPr>
              <a:t>7. This book was given to me as a birthday present.</a:t>
            </a: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>
                <a:solidFill>
                  <a:prstClr val="black"/>
                </a:solidFill>
                <a:latin typeface="Gill Sans MT"/>
              </a:rPr>
              <a:t>8. Have you seen my keys?</a:t>
            </a: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>
                <a:solidFill>
                  <a:prstClr val="black"/>
                </a:solidFill>
                <a:latin typeface="Gill Sans MT"/>
              </a:rPr>
              <a:t>9. Do you know where she was going?</a:t>
            </a: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>
                <a:solidFill>
                  <a:prstClr val="black"/>
                </a:solidFill>
                <a:latin typeface="Gill Sans MT"/>
              </a:rPr>
              <a:t>10. Why didn’t she invite me to the party?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47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21491"/>
          </a:xfrm>
        </p:spPr>
        <p:txBody>
          <a:bodyPr/>
          <a:lstStyle/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>
                <a:solidFill>
                  <a:prstClr val="black"/>
                </a:solidFill>
                <a:latin typeface="Gill Sans MT"/>
              </a:rPr>
              <a:t>11. Suddenly we heard a loud shot.</a:t>
            </a: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>
                <a:solidFill>
                  <a:prstClr val="black"/>
                </a:solidFill>
                <a:latin typeface="Gill Sans MT"/>
              </a:rPr>
              <a:t>12. She is playing very well.</a:t>
            </a: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>
                <a:solidFill>
                  <a:prstClr val="black"/>
                </a:solidFill>
                <a:latin typeface="Gill Sans MT"/>
              </a:rPr>
              <a:t>13. I usually get up at 7 o’clock.</a:t>
            </a: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>
                <a:solidFill>
                  <a:prstClr val="black"/>
                </a:solidFill>
                <a:latin typeface="Gill Sans MT"/>
              </a:rPr>
              <a:t>14. She is never late.</a:t>
            </a: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>
                <a:solidFill>
                  <a:prstClr val="black"/>
                </a:solidFill>
                <a:latin typeface="Gill Sans MT"/>
              </a:rPr>
              <a:t>15. I fell asleep </a:t>
            </a:r>
            <a:r>
              <a:rPr lang="sr-Latn-RS" sz="2800" dirty="0">
                <a:solidFill>
                  <a:prstClr val="black"/>
                </a:solidFill>
                <a:latin typeface="Gill Sans MT"/>
              </a:rPr>
              <a:t>w</a:t>
            </a:r>
            <a:r>
              <a:rPr lang="en-US" sz="2800" dirty="0" err="1">
                <a:solidFill>
                  <a:prstClr val="black"/>
                </a:solidFill>
                <a:latin typeface="Gill Sans MT"/>
              </a:rPr>
              <a:t>hile</a:t>
            </a:r>
            <a:r>
              <a:rPr lang="en-US" sz="2800" dirty="0">
                <a:solidFill>
                  <a:prstClr val="black"/>
                </a:solidFill>
                <a:latin typeface="Gill Sans MT"/>
              </a:rPr>
              <a:t> I was doing my homework.</a:t>
            </a: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>
                <a:solidFill>
                  <a:prstClr val="black"/>
                </a:solidFill>
                <a:latin typeface="Gill Sans MT"/>
              </a:rPr>
              <a:t>16. What I need is some peace and quiet.</a:t>
            </a: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>
                <a:solidFill>
                  <a:prstClr val="black"/>
                </a:solidFill>
                <a:latin typeface="Gill Sans MT"/>
              </a:rPr>
              <a:t>17. Once upon a time there was a beautiful princess. </a:t>
            </a: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>
                <a:solidFill>
                  <a:prstClr val="black"/>
                </a:solidFill>
                <a:latin typeface="Gill Sans MT"/>
              </a:rPr>
              <a:t>18. Off we go! </a:t>
            </a: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>
                <a:solidFill>
                  <a:prstClr val="black"/>
                </a:solidFill>
                <a:latin typeface="Gill Sans MT"/>
              </a:rPr>
              <a:t>19.They’re studying very hard, aren’t they? </a:t>
            </a:r>
          </a:p>
          <a:p>
            <a:pPr marL="0" lvl="0" indent="0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en-US" sz="2800" dirty="0">
                <a:solidFill>
                  <a:prstClr val="black"/>
                </a:solidFill>
                <a:latin typeface="Gill Sans MT"/>
              </a:rPr>
              <a:t>20. That’s the postman, I think.</a:t>
            </a:r>
            <a:endParaRPr lang="en-US" sz="2800" dirty="0">
              <a:solidFill>
                <a:prstClr val="black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3962502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21491"/>
          </a:xfrm>
        </p:spPr>
        <p:txBody>
          <a:bodyPr>
            <a:normAutofit lnSpcReduction="10000"/>
          </a:bodyPr>
          <a:lstStyle/>
          <a:p>
            <a:pPr marL="0" lvl="0" indent="0">
              <a:buClr>
                <a:srgbClr val="2DA2BF"/>
              </a:buClr>
              <a:buNone/>
            </a:pPr>
            <a:r>
              <a:rPr lang="en-US" sz="1900" dirty="0">
                <a:solidFill>
                  <a:prstClr val="black">
                    <a:tint val="75000"/>
                  </a:prstClr>
                </a:solidFill>
              </a:rPr>
              <a:t>CONDITIONALS</a:t>
            </a:r>
          </a:p>
          <a:p>
            <a:pPr marL="514350" lvl="0" indent="-514350">
              <a:buClr>
                <a:srgbClr val="31B6FD"/>
              </a:buClr>
              <a:buSzPct val="100000"/>
              <a:buFont typeface="Symbol" pitchFamily="18" charset="2"/>
              <a:buAutoNum type="arabicPeriod"/>
            </a:pPr>
            <a:r>
              <a:rPr lang="en-US" sz="2600" dirty="0">
                <a:solidFill>
                  <a:srgbClr val="073E87"/>
                </a:solidFill>
                <a:latin typeface="Candara"/>
              </a:rPr>
              <a:t>If you press this button, the engine stops. (0)</a:t>
            </a:r>
          </a:p>
          <a:p>
            <a:pPr marL="514350" lvl="0" indent="-514350">
              <a:buClr>
                <a:srgbClr val="31B6FD"/>
              </a:buClr>
              <a:buSzPct val="100000"/>
              <a:buFont typeface="Symbol" pitchFamily="18" charset="2"/>
              <a:buAutoNum type="arabicPeriod"/>
            </a:pPr>
            <a:r>
              <a:rPr lang="en-US" sz="2600" dirty="0">
                <a:solidFill>
                  <a:srgbClr val="073E87"/>
                </a:solidFill>
                <a:latin typeface="Candara"/>
              </a:rPr>
              <a:t>If I invite her to the party, will she accept? (1)</a:t>
            </a:r>
          </a:p>
          <a:p>
            <a:pPr marL="514350" lvl="0" indent="-514350">
              <a:buClr>
                <a:srgbClr val="31B6FD"/>
              </a:buClr>
              <a:buSzPct val="100000"/>
              <a:buFont typeface="Symbol" pitchFamily="18" charset="2"/>
              <a:buAutoNum type="arabicPeriod"/>
            </a:pPr>
            <a:r>
              <a:rPr lang="en-US" sz="2600" dirty="0">
                <a:solidFill>
                  <a:srgbClr val="073E87"/>
                </a:solidFill>
                <a:latin typeface="Candara"/>
              </a:rPr>
              <a:t>You wouldn’t have passed the exam if he hadn’t helped you. (3)</a:t>
            </a:r>
          </a:p>
          <a:p>
            <a:pPr marL="514350" lvl="0" indent="-514350">
              <a:buClr>
                <a:srgbClr val="31B6FD"/>
              </a:buClr>
              <a:buSzPct val="100000"/>
              <a:buFont typeface="Symbol" pitchFamily="18" charset="2"/>
              <a:buAutoNum type="arabicPeriod"/>
            </a:pPr>
            <a:r>
              <a:rPr lang="en-US" sz="2600" dirty="0">
                <a:solidFill>
                  <a:srgbClr val="073E87"/>
                </a:solidFill>
                <a:latin typeface="Candara"/>
              </a:rPr>
              <a:t>We won’t be in time if the train is late. (1)</a:t>
            </a:r>
          </a:p>
          <a:p>
            <a:pPr marL="514350" lvl="0" indent="-514350">
              <a:buClr>
                <a:srgbClr val="31B6FD"/>
              </a:buClr>
              <a:buSzPct val="100000"/>
              <a:buFont typeface="Symbol" pitchFamily="18" charset="2"/>
              <a:buAutoNum type="arabicPeriod"/>
            </a:pPr>
            <a:r>
              <a:rPr lang="en-US" sz="2600" dirty="0">
                <a:solidFill>
                  <a:srgbClr val="073E87"/>
                </a:solidFill>
                <a:latin typeface="Candara"/>
              </a:rPr>
              <a:t>I‘ll call the police unless you leave at once! (1)</a:t>
            </a:r>
          </a:p>
          <a:p>
            <a:pPr marL="0" lvl="0" indent="0">
              <a:buClr>
                <a:srgbClr val="31B6FD"/>
              </a:buClr>
              <a:buSzPct val="100000"/>
              <a:buNone/>
            </a:pPr>
            <a:r>
              <a:rPr lang="en-US" sz="2600" dirty="0">
                <a:solidFill>
                  <a:srgbClr val="073E87"/>
                </a:solidFill>
                <a:latin typeface="Candara"/>
              </a:rPr>
              <a:t>6.   If you didn’t go to bed so late, you wouldn’t be tired all day.</a:t>
            </a:r>
          </a:p>
          <a:p>
            <a:pPr marL="0" lvl="0" indent="0">
              <a:buClr>
                <a:srgbClr val="31B6FD"/>
              </a:buClr>
              <a:buSzPct val="100000"/>
              <a:buNone/>
            </a:pPr>
            <a:r>
              <a:rPr lang="en-US" sz="2600" dirty="0">
                <a:solidFill>
                  <a:srgbClr val="073E87"/>
                </a:solidFill>
                <a:latin typeface="Candara"/>
              </a:rPr>
              <a:t>7.   If I were you, I’d study more.</a:t>
            </a:r>
          </a:p>
          <a:p>
            <a:pPr marL="0" lvl="0" indent="0">
              <a:buClr>
                <a:srgbClr val="31B6FD"/>
              </a:buClr>
              <a:buSzPct val="100000"/>
              <a:buNone/>
            </a:pPr>
            <a:r>
              <a:rPr lang="en-US" sz="2600" dirty="0">
                <a:solidFill>
                  <a:srgbClr val="073E87"/>
                </a:solidFill>
                <a:latin typeface="Candara"/>
              </a:rPr>
              <a:t>8.  What will you do if the weather is nice on Saturday?</a:t>
            </a:r>
          </a:p>
          <a:p>
            <a:pPr marL="0" lvl="0" indent="0">
              <a:buClr>
                <a:srgbClr val="31B6FD"/>
              </a:buClr>
              <a:buSzPct val="100000"/>
              <a:buNone/>
            </a:pPr>
            <a:r>
              <a:rPr lang="en-US" sz="2600" dirty="0">
                <a:solidFill>
                  <a:srgbClr val="073E87"/>
                </a:solidFill>
                <a:latin typeface="Candara"/>
              </a:rPr>
              <a:t>9.  What would you do if you were a millionaire?</a:t>
            </a:r>
          </a:p>
          <a:p>
            <a:pPr marL="0" lvl="0" indent="0">
              <a:buClr>
                <a:srgbClr val="31B6FD"/>
              </a:buClr>
              <a:buSzPct val="100000"/>
              <a:buNone/>
            </a:pPr>
            <a:r>
              <a:rPr lang="en-US" sz="2600" dirty="0">
                <a:solidFill>
                  <a:srgbClr val="073E87"/>
                </a:solidFill>
                <a:latin typeface="Candara"/>
              </a:rPr>
              <a:t>10. If it rains, I relax at home.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2186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</p:spPr>
        <p:txBody>
          <a:bodyPr/>
          <a:lstStyle/>
          <a:p>
            <a:r>
              <a:rPr lang="en-US" sz="2000" b="0" dirty="0">
                <a:solidFill>
                  <a:prstClr val="black">
                    <a:tint val="75000"/>
                  </a:prstClr>
                </a:solidFill>
                <a:effectLst/>
              </a:rPr>
              <a:t>PREFIXES AND SUFFIXES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57200" y="1143000"/>
            <a:ext cx="4040188" cy="4724400"/>
          </a:xfrm>
        </p:spPr>
        <p:txBody>
          <a:bodyPr>
            <a:normAutofit lnSpcReduction="10000"/>
          </a:bodyPr>
          <a:lstStyle/>
          <a:p>
            <a:pPr marL="514350" lvl="0" indent="-514350">
              <a:buClr>
                <a:srgbClr val="2DA2BF"/>
              </a:buClr>
              <a:buFont typeface="Arial" panose="020B0604020202020204" pitchFamily="34" charset="0"/>
              <a:buAutoNum type="arabicPeriod"/>
            </a:pPr>
            <a:r>
              <a:rPr lang="en-US" sz="2800" dirty="0">
                <a:solidFill>
                  <a:prstClr val="black"/>
                </a:solidFill>
              </a:rPr>
              <a:t>bilingual</a:t>
            </a:r>
          </a:p>
          <a:p>
            <a:pPr marL="514350" lvl="0" indent="-514350">
              <a:buClr>
                <a:srgbClr val="2DA2BF"/>
              </a:buClr>
              <a:buFont typeface="Arial" panose="020B0604020202020204" pitchFamily="34" charset="0"/>
              <a:buAutoNum type="arabicPeriod"/>
            </a:pPr>
            <a:r>
              <a:rPr lang="en-US" sz="2800" dirty="0">
                <a:solidFill>
                  <a:prstClr val="black"/>
                </a:solidFill>
              </a:rPr>
              <a:t>co-operate</a:t>
            </a:r>
          </a:p>
          <a:p>
            <a:pPr marL="514350" lvl="0" indent="-514350">
              <a:buClr>
                <a:srgbClr val="2DA2BF"/>
              </a:buClr>
              <a:buFont typeface="Arial" panose="020B0604020202020204" pitchFamily="34" charset="0"/>
              <a:buAutoNum type="arabicPeriod"/>
            </a:pPr>
            <a:r>
              <a:rPr lang="en-US" sz="2800" dirty="0">
                <a:solidFill>
                  <a:prstClr val="black"/>
                </a:solidFill>
              </a:rPr>
              <a:t>ex-Yugoslavia </a:t>
            </a:r>
          </a:p>
          <a:p>
            <a:pPr marL="514350" lvl="0" indent="-514350">
              <a:buClr>
                <a:srgbClr val="2DA2BF"/>
              </a:buClr>
              <a:buFont typeface="Arial" panose="020B0604020202020204" pitchFamily="34" charset="0"/>
              <a:buAutoNum type="arabicPeriod"/>
            </a:pPr>
            <a:r>
              <a:rPr lang="en-US" sz="2800" dirty="0">
                <a:solidFill>
                  <a:prstClr val="black"/>
                </a:solidFill>
              </a:rPr>
              <a:t>maltreat</a:t>
            </a:r>
          </a:p>
          <a:p>
            <a:pPr marL="514350" lvl="0" indent="-514350">
              <a:buClr>
                <a:srgbClr val="2DA2BF"/>
              </a:buClr>
              <a:buFont typeface="Arial" panose="020B0604020202020204" pitchFamily="34" charset="0"/>
              <a:buAutoNum type="arabicPeriod"/>
            </a:pPr>
            <a:r>
              <a:rPr lang="en-US" sz="2800" dirty="0">
                <a:solidFill>
                  <a:prstClr val="black"/>
                </a:solidFill>
              </a:rPr>
              <a:t>misunderstand</a:t>
            </a:r>
          </a:p>
          <a:p>
            <a:pPr marL="514350" lvl="0" indent="-514350">
              <a:buClr>
                <a:srgbClr val="2DA2BF"/>
              </a:buClr>
              <a:buFont typeface="Arial" panose="020B0604020202020204" pitchFamily="34" charset="0"/>
              <a:buAutoNum type="arabicPeriod"/>
            </a:pPr>
            <a:r>
              <a:rPr lang="en-US" sz="2800" dirty="0">
                <a:solidFill>
                  <a:prstClr val="black"/>
                </a:solidFill>
              </a:rPr>
              <a:t>outlive</a:t>
            </a:r>
          </a:p>
          <a:p>
            <a:pPr marL="514350" lvl="0" indent="-514350">
              <a:buClr>
                <a:srgbClr val="2DA2BF"/>
              </a:buClr>
              <a:buFont typeface="Arial" panose="020B0604020202020204" pitchFamily="34" charset="0"/>
              <a:buAutoNum type="arabicPeriod"/>
            </a:pPr>
            <a:r>
              <a:rPr lang="en-US" sz="2800" dirty="0">
                <a:solidFill>
                  <a:prstClr val="black"/>
                </a:solidFill>
              </a:rPr>
              <a:t>overeat</a:t>
            </a:r>
          </a:p>
          <a:p>
            <a:pPr marL="514350" lvl="0" indent="-514350">
              <a:buClr>
                <a:srgbClr val="2DA2BF"/>
              </a:buClr>
              <a:buFont typeface="Arial" panose="020B0604020202020204" pitchFamily="34" charset="0"/>
              <a:buAutoNum type="arabicPeriod"/>
            </a:pPr>
            <a:r>
              <a:rPr lang="en-US" sz="2800" dirty="0">
                <a:solidFill>
                  <a:prstClr val="black"/>
                </a:solidFill>
              </a:rPr>
              <a:t>rebuild</a:t>
            </a:r>
          </a:p>
          <a:p>
            <a:pPr marL="0" lvl="0" indent="0">
              <a:buClr>
                <a:srgbClr val="2DA2BF"/>
              </a:buClr>
              <a:buNone/>
            </a:pPr>
            <a:r>
              <a:rPr lang="en-US" sz="2800" dirty="0">
                <a:solidFill>
                  <a:prstClr val="black"/>
                </a:solidFill>
              </a:rPr>
              <a:t>9.   underpay</a:t>
            </a:r>
          </a:p>
          <a:p>
            <a:pPr marL="0" lvl="0" indent="0">
              <a:buClr>
                <a:srgbClr val="2DA2BF"/>
              </a:buClr>
              <a:buNone/>
            </a:pPr>
            <a:r>
              <a:rPr lang="en-US" sz="2800" dirty="0">
                <a:solidFill>
                  <a:prstClr val="black"/>
                </a:solidFill>
              </a:rPr>
              <a:t>10. disappear</a:t>
            </a: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1143000"/>
            <a:ext cx="4041775" cy="4724400"/>
          </a:xfrm>
        </p:spPr>
        <p:txBody>
          <a:bodyPr/>
          <a:lstStyle/>
          <a:p>
            <a:pPr marL="0" lvl="0" indent="0">
              <a:buClr>
                <a:srgbClr val="2DA2BF"/>
              </a:buClr>
              <a:buNone/>
            </a:pPr>
            <a:r>
              <a:rPr lang="en-US" sz="2800" dirty="0">
                <a:solidFill>
                  <a:prstClr val="black"/>
                </a:solidFill>
              </a:rPr>
              <a:t>11. incomplete</a:t>
            </a:r>
          </a:p>
          <a:p>
            <a:pPr marL="0" lvl="0" indent="0">
              <a:buClr>
                <a:srgbClr val="2DA2BF"/>
              </a:buClr>
              <a:buNone/>
            </a:pPr>
            <a:r>
              <a:rPr lang="en-US" sz="2800" dirty="0">
                <a:solidFill>
                  <a:prstClr val="black"/>
                </a:solidFill>
              </a:rPr>
              <a:t>12. impossible</a:t>
            </a:r>
          </a:p>
          <a:p>
            <a:pPr marL="0" lvl="0" indent="0">
              <a:buClr>
                <a:srgbClr val="2DA2BF"/>
              </a:buClr>
              <a:buNone/>
            </a:pPr>
            <a:r>
              <a:rPr lang="en-US" sz="2800" dirty="0">
                <a:solidFill>
                  <a:prstClr val="black"/>
                </a:solidFill>
              </a:rPr>
              <a:t>13. non-smoker</a:t>
            </a:r>
          </a:p>
          <a:p>
            <a:pPr marL="0" lvl="0" indent="0">
              <a:buClr>
                <a:srgbClr val="2DA2BF"/>
              </a:buClr>
              <a:buNone/>
            </a:pPr>
            <a:r>
              <a:rPr lang="en-US" sz="2800" dirty="0">
                <a:solidFill>
                  <a:prstClr val="black"/>
                </a:solidFill>
              </a:rPr>
              <a:t>14. unexpected</a:t>
            </a:r>
          </a:p>
          <a:p>
            <a:pPr marL="0" lvl="0" indent="0">
              <a:buClr>
                <a:srgbClr val="2DA2BF"/>
              </a:buClr>
              <a:buNone/>
            </a:pPr>
            <a:r>
              <a:rPr lang="en-US" sz="2800" dirty="0">
                <a:solidFill>
                  <a:prstClr val="black"/>
                </a:solidFill>
              </a:rPr>
              <a:t>15. teacher</a:t>
            </a:r>
          </a:p>
          <a:p>
            <a:pPr marL="0" lvl="0" indent="0">
              <a:buClr>
                <a:srgbClr val="2DA2BF"/>
              </a:buClr>
              <a:buNone/>
            </a:pPr>
            <a:r>
              <a:rPr lang="en-US" sz="2800" dirty="0">
                <a:solidFill>
                  <a:prstClr val="black"/>
                </a:solidFill>
              </a:rPr>
              <a:t>16. independence</a:t>
            </a:r>
          </a:p>
          <a:p>
            <a:pPr marL="0" lvl="0" indent="0">
              <a:buClr>
                <a:srgbClr val="2DA2BF"/>
              </a:buClr>
              <a:buNone/>
            </a:pPr>
            <a:r>
              <a:rPr lang="en-US" sz="2800" dirty="0">
                <a:solidFill>
                  <a:prstClr val="black"/>
                </a:solidFill>
              </a:rPr>
              <a:t>17. homeless</a:t>
            </a:r>
          </a:p>
          <a:p>
            <a:pPr marL="0" lvl="0" indent="0">
              <a:buClr>
                <a:srgbClr val="2DA2BF"/>
              </a:buClr>
              <a:buNone/>
            </a:pPr>
            <a:r>
              <a:rPr lang="en-US" sz="2800" dirty="0">
                <a:solidFill>
                  <a:prstClr val="black"/>
                </a:solidFill>
              </a:rPr>
              <a:t>18. childish</a:t>
            </a:r>
          </a:p>
          <a:p>
            <a:pPr marL="0" lvl="0" indent="0">
              <a:buClr>
                <a:srgbClr val="2DA2BF"/>
              </a:buClr>
              <a:buNone/>
            </a:pPr>
            <a:r>
              <a:rPr lang="en-US" sz="2800" dirty="0">
                <a:solidFill>
                  <a:prstClr val="black"/>
                </a:solidFill>
              </a:rPr>
              <a:t>19. modernize</a:t>
            </a:r>
          </a:p>
          <a:p>
            <a:pPr marL="0" lvl="0" indent="0">
              <a:buClr>
                <a:srgbClr val="2DA2BF"/>
              </a:buClr>
              <a:buNone/>
            </a:pPr>
            <a:r>
              <a:rPr lang="en-US" sz="2800" dirty="0">
                <a:solidFill>
                  <a:prstClr val="black"/>
                </a:solidFill>
              </a:rPr>
              <a:t>20. simplify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097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T</a:t>
            </a:r>
            <a:r>
              <a:rPr lang="sr-Latn-RS" sz="3200" dirty="0" smtClean="0"/>
              <a:t>hese t</a:t>
            </a:r>
            <a:r>
              <a:rPr lang="en-US" sz="3200" dirty="0" err="1" smtClean="0"/>
              <a:t>wo</a:t>
            </a:r>
            <a:r>
              <a:rPr lang="en-US" sz="3200" dirty="0" smtClean="0"/>
              <a:t> varieties of English</a:t>
            </a:r>
            <a:r>
              <a:rPr lang="sr-Latn-RS" sz="3200" dirty="0" smtClean="0"/>
              <a:t> are </a:t>
            </a:r>
            <a:r>
              <a:rPr lang="en-US" sz="3200" dirty="0" smtClean="0"/>
              <a:t>very similar</a:t>
            </a:r>
          </a:p>
          <a:p>
            <a:r>
              <a:rPr lang="en-US" sz="3200" dirty="0" smtClean="0"/>
              <a:t>A few differences of grammar and spelling, and rather more differences of vocabulary and idiom</a:t>
            </a:r>
          </a:p>
          <a:p>
            <a:r>
              <a:rPr lang="en-US" sz="3200" dirty="0" smtClean="0"/>
              <a:t>Modern British English </a:t>
            </a:r>
            <a:r>
              <a:rPr lang="sr-Latn-RS" sz="3200" dirty="0" smtClean="0"/>
              <a:t>(BE) </a:t>
            </a:r>
            <a:r>
              <a:rPr lang="en-US" sz="3200" dirty="0" smtClean="0"/>
              <a:t>is heavily influenced by American English</a:t>
            </a:r>
            <a:r>
              <a:rPr lang="sr-Latn-RS" sz="3200" dirty="0" smtClean="0"/>
              <a:t> (AE)</a:t>
            </a:r>
            <a:endParaRPr lang="en-US" sz="3200" dirty="0" smtClean="0"/>
          </a:p>
          <a:p>
            <a:r>
              <a:rPr lang="en-US" sz="3200" dirty="0" smtClean="0"/>
              <a:t>Pronunciation </a:t>
            </a:r>
            <a:r>
              <a:rPr lang="sr-Latn-RS" sz="3200" dirty="0" smtClean="0"/>
              <a:t>is </a:t>
            </a:r>
            <a:r>
              <a:rPr lang="en-US" sz="3200" dirty="0" smtClean="0"/>
              <a:t>sometimes very different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AMERICAN AND BRITISH ENGLISH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AE: He just </a:t>
            </a:r>
            <a:r>
              <a:rPr lang="en-US" sz="3000" u="sng" dirty="0" smtClean="0"/>
              <a:t>went</a:t>
            </a:r>
            <a:r>
              <a:rPr lang="en-US" sz="3000" dirty="0" smtClean="0"/>
              <a:t> home.</a:t>
            </a:r>
          </a:p>
          <a:p>
            <a:pPr>
              <a:buNone/>
            </a:pPr>
            <a:r>
              <a:rPr lang="en-US" sz="3000" dirty="0"/>
              <a:t> </a:t>
            </a:r>
            <a:r>
              <a:rPr lang="en-US" sz="3000" dirty="0" smtClean="0"/>
              <a:t> BE: He’</a:t>
            </a:r>
            <a:r>
              <a:rPr lang="en-US" sz="3000" u="sng" dirty="0" smtClean="0"/>
              <a:t>s</a:t>
            </a:r>
            <a:r>
              <a:rPr lang="en-US" sz="3000" dirty="0" smtClean="0"/>
              <a:t> just </a:t>
            </a:r>
            <a:r>
              <a:rPr lang="en-US" sz="3000" u="sng" dirty="0" smtClean="0"/>
              <a:t>gone</a:t>
            </a:r>
            <a:r>
              <a:rPr lang="en-US" sz="3000" dirty="0" smtClean="0"/>
              <a:t> home.</a:t>
            </a:r>
          </a:p>
          <a:p>
            <a:r>
              <a:rPr lang="en-US" sz="3000" dirty="0" smtClean="0"/>
              <a:t>AE: I’ve never really </a:t>
            </a:r>
            <a:r>
              <a:rPr lang="en-US" sz="3000" u="sng" dirty="0" smtClean="0"/>
              <a:t>gotten</a:t>
            </a:r>
            <a:r>
              <a:rPr lang="en-US" sz="3000" dirty="0" smtClean="0"/>
              <a:t> to know her.</a:t>
            </a:r>
          </a:p>
          <a:p>
            <a:pPr>
              <a:buNone/>
            </a:pPr>
            <a:r>
              <a:rPr lang="en-US" sz="3000" dirty="0"/>
              <a:t> </a:t>
            </a:r>
            <a:r>
              <a:rPr lang="en-US" sz="3000" dirty="0" smtClean="0"/>
              <a:t> BE: I’ve never really </a:t>
            </a:r>
            <a:r>
              <a:rPr lang="en-US" sz="3000" u="sng" dirty="0" smtClean="0"/>
              <a:t>got</a:t>
            </a:r>
            <a:r>
              <a:rPr lang="en-US" sz="3000" dirty="0" smtClean="0"/>
              <a:t> to know her.</a:t>
            </a:r>
          </a:p>
          <a:p>
            <a:r>
              <a:rPr lang="en-US" sz="3000" dirty="0" smtClean="0"/>
              <a:t>AE: I </a:t>
            </a:r>
            <a:r>
              <a:rPr lang="en-US" sz="3000" u="sng" dirty="0" smtClean="0"/>
              <a:t>see</a:t>
            </a:r>
            <a:r>
              <a:rPr lang="en-US" sz="3000" dirty="0" smtClean="0"/>
              <a:t> a car coming.</a:t>
            </a:r>
          </a:p>
          <a:p>
            <a:pPr>
              <a:buNone/>
            </a:pPr>
            <a:r>
              <a:rPr lang="en-US" sz="3000" dirty="0"/>
              <a:t> </a:t>
            </a:r>
            <a:r>
              <a:rPr lang="en-US" sz="3000" dirty="0" smtClean="0"/>
              <a:t> BE: I </a:t>
            </a:r>
            <a:r>
              <a:rPr lang="en-US" sz="3000" u="sng" dirty="0" smtClean="0"/>
              <a:t>can see</a:t>
            </a:r>
            <a:r>
              <a:rPr lang="en-US" sz="3000" dirty="0" smtClean="0"/>
              <a:t> a car coming.</a:t>
            </a:r>
          </a:p>
          <a:p>
            <a:r>
              <a:rPr lang="en-US" sz="3000" dirty="0" smtClean="0"/>
              <a:t>AE: It’s important </a:t>
            </a:r>
            <a:r>
              <a:rPr lang="en-US" sz="3000" u="sng" dirty="0" smtClean="0"/>
              <a:t>that he be told</a:t>
            </a:r>
            <a:r>
              <a:rPr lang="en-US" sz="3000" dirty="0" smtClean="0"/>
              <a:t>.</a:t>
            </a:r>
          </a:p>
          <a:p>
            <a:pPr>
              <a:buNone/>
            </a:pPr>
            <a:r>
              <a:rPr lang="en-US" sz="3000" dirty="0"/>
              <a:t> </a:t>
            </a:r>
            <a:r>
              <a:rPr lang="en-US" sz="3000" dirty="0" smtClean="0"/>
              <a:t> BE: It’s important </a:t>
            </a:r>
            <a:r>
              <a:rPr lang="en-US" sz="3000" u="sng" dirty="0" smtClean="0"/>
              <a:t>that he should be told</a:t>
            </a:r>
            <a:r>
              <a:rPr lang="en-US" sz="3000" dirty="0" smtClean="0"/>
              <a:t>.</a:t>
            </a:r>
            <a:endParaRPr lang="en-US" sz="3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GRAMMAR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AE: (on the phone) Hello, is </a:t>
            </a:r>
            <a:r>
              <a:rPr lang="en-US" sz="3200" u="sng" dirty="0" smtClean="0"/>
              <a:t>this</a:t>
            </a:r>
            <a:r>
              <a:rPr lang="en-US" sz="3200" dirty="0" smtClean="0"/>
              <a:t> Susan?</a:t>
            </a:r>
          </a:p>
          <a:p>
            <a:pPr>
              <a:buNone/>
            </a:pPr>
            <a:r>
              <a:rPr lang="en-US" sz="3200" dirty="0"/>
              <a:t> </a:t>
            </a:r>
            <a:r>
              <a:rPr lang="en-US" sz="3200" dirty="0" smtClean="0"/>
              <a:t> BE: Hello, is </a:t>
            </a:r>
            <a:r>
              <a:rPr lang="en-US" sz="3200" u="sng" dirty="0" smtClean="0"/>
              <a:t>that</a:t>
            </a:r>
            <a:r>
              <a:rPr lang="en-US" sz="3200" dirty="0" smtClean="0"/>
              <a:t> Susan?</a:t>
            </a:r>
          </a:p>
          <a:p>
            <a:r>
              <a:rPr lang="en-US" sz="3200" dirty="0" smtClean="0"/>
              <a:t>AE: It looks </a:t>
            </a:r>
            <a:r>
              <a:rPr lang="en-US" sz="3200" u="sng" dirty="0" smtClean="0"/>
              <a:t>like</a:t>
            </a:r>
            <a:r>
              <a:rPr lang="en-US" sz="3200" dirty="0" smtClean="0"/>
              <a:t> it’s going to rain.</a:t>
            </a:r>
          </a:p>
          <a:p>
            <a:pPr>
              <a:buNone/>
            </a:pPr>
            <a:r>
              <a:rPr lang="en-US" sz="3200" dirty="0"/>
              <a:t> </a:t>
            </a:r>
            <a:r>
              <a:rPr lang="en-US" sz="3200" dirty="0" smtClean="0"/>
              <a:t> BE: It looks </a:t>
            </a:r>
            <a:r>
              <a:rPr lang="en-US" sz="3200" u="sng" dirty="0" smtClean="0"/>
              <a:t>as if/like</a:t>
            </a:r>
            <a:r>
              <a:rPr lang="en-US" sz="3200" dirty="0" smtClean="0"/>
              <a:t> it’s going to rain.</a:t>
            </a:r>
          </a:p>
          <a:p>
            <a:r>
              <a:rPr lang="en-US" sz="3200" dirty="0" smtClean="0"/>
              <a:t>AE: The committee </a:t>
            </a:r>
            <a:r>
              <a:rPr lang="en-US" sz="3200" u="sng" dirty="0" smtClean="0"/>
              <a:t>meets</a:t>
            </a:r>
            <a:r>
              <a:rPr lang="en-US" sz="3200" dirty="0" smtClean="0"/>
              <a:t> tomorrow.</a:t>
            </a:r>
          </a:p>
          <a:p>
            <a:pPr>
              <a:buNone/>
            </a:pPr>
            <a:r>
              <a:rPr lang="en-US" sz="3200" dirty="0"/>
              <a:t> </a:t>
            </a:r>
            <a:r>
              <a:rPr lang="en-US" sz="3200" dirty="0" smtClean="0"/>
              <a:t> BE: The committee </a:t>
            </a:r>
            <a:r>
              <a:rPr lang="en-US" sz="3200" u="sng" dirty="0" smtClean="0"/>
              <a:t>meet/meets</a:t>
            </a:r>
            <a:r>
              <a:rPr lang="en-US" sz="3200" dirty="0" smtClean="0"/>
              <a:t> tomorrow.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3505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b="1" dirty="0" smtClean="0"/>
              <a:t>AE:                         BE:</a:t>
            </a:r>
          </a:p>
          <a:p>
            <a:pPr>
              <a:buNone/>
            </a:pPr>
            <a:r>
              <a:rPr lang="en-US" dirty="0" smtClean="0"/>
              <a:t>airplane                      </a:t>
            </a:r>
            <a:r>
              <a:rPr lang="en-US" dirty="0" err="1" smtClean="0"/>
              <a:t>aeroplane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attorney, lawyer     </a:t>
            </a:r>
            <a:r>
              <a:rPr lang="sr-Latn-RS" dirty="0" smtClean="0"/>
              <a:t>     </a:t>
            </a:r>
            <a:r>
              <a:rPr lang="en-US" dirty="0" smtClean="0"/>
              <a:t>barrister</a:t>
            </a:r>
            <a:r>
              <a:rPr lang="en-US" dirty="0" smtClean="0"/>
              <a:t>, solicitor, lawyer</a:t>
            </a:r>
          </a:p>
          <a:p>
            <a:pPr>
              <a:buNone/>
            </a:pPr>
            <a:r>
              <a:rPr lang="en-US" dirty="0" smtClean="0"/>
              <a:t>busy                           </a:t>
            </a:r>
            <a:r>
              <a:rPr lang="en-US" dirty="0" smtClean="0"/>
              <a:t>engaged </a:t>
            </a:r>
            <a:r>
              <a:rPr lang="en-US" dirty="0" smtClean="0"/>
              <a:t>(phone)</a:t>
            </a:r>
          </a:p>
          <a:p>
            <a:pPr>
              <a:buNone/>
            </a:pPr>
            <a:r>
              <a:rPr lang="en-US" dirty="0" smtClean="0"/>
              <a:t>candy                         </a:t>
            </a:r>
            <a:r>
              <a:rPr lang="sr-Latn-RS" dirty="0" smtClean="0"/>
              <a:t> </a:t>
            </a:r>
            <a:r>
              <a:rPr lang="en-US" dirty="0" smtClean="0"/>
              <a:t>sweets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check/bill                    </a:t>
            </a:r>
            <a:r>
              <a:rPr lang="en-US" dirty="0" err="1" smtClean="0"/>
              <a:t>bill</a:t>
            </a:r>
            <a:r>
              <a:rPr lang="en-US" dirty="0" smtClean="0"/>
              <a:t> (restaurant)</a:t>
            </a:r>
          </a:p>
          <a:p>
            <a:pPr>
              <a:buNone/>
            </a:pPr>
            <a:r>
              <a:rPr lang="en-US" dirty="0" smtClean="0"/>
              <a:t>crib                             cot</a:t>
            </a:r>
          </a:p>
          <a:p>
            <a:pPr>
              <a:buNone/>
            </a:pPr>
            <a:r>
              <a:rPr lang="en-US" dirty="0" smtClean="0"/>
              <a:t>diaper                         nappy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371600"/>
            <a:ext cx="8183880" cy="3962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AE:                               </a:t>
            </a:r>
            <a:r>
              <a:rPr lang="sr-Latn-RS" b="1" dirty="0" smtClean="0"/>
              <a:t>  </a:t>
            </a:r>
            <a:r>
              <a:rPr lang="en-US" b="1" dirty="0" smtClean="0"/>
              <a:t>BE</a:t>
            </a:r>
            <a:r>
              <a:rPr lang="en-US" b="1" dirty="0" smtClean="0"/>
              <a:t>:</a:t>
            </a:r>
          </a:p>
          <a:p>
            <a:pPr>
              <a:buNone/>
            </a:pPr>
            <a:r>
              <a:rPr lang="sr-Latn-RS" dirty="0" smtClean="0"/>
              <a:t>e</a:t>
            </a:r>
            <a:r>
              <a:rPr lang="en-US" dirty="0" err="1" smtClean="0"/>
              <a:t>levator</a:t>
            </a:r>
            <a:r>
              <a:rPr lang="en-US" dirty="0" smtClean="0"/>
              <a:t>                        </a:t>
            </a:r>
            <a:r>
              <a:rPr lang="sr-Latn-RS" dirty="0" smtClean="0"/>
              <a:t>  </a:t>
            </a:r>
            <a:r>
              <a:rPr lang="en-US" dirty="0" smtClean="0"/>
              <a:t>lift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f</a:t>
            </a:r>
            <a:r>
              <a:rPr lang="en-US" dirty="0" smtClean="0"/>
              <a:t>all, autumn                  </a:t>
            </a:r>
            <a:r>
              <a:rPr lang="sr-Latn-RS" dirty="0" smtClean="0"/>
              <a:t>  </a:t>
            </a:r>
            <a:r>
              <a:rPr lang="en-US" dirty="0" smtClean="0"/>
              <a:t>autumn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f</a:t>
            </a:r>
            <a:r>
              <a:rPr lang="en-US" dirty="0" err="1" smtClean="0"/>
              <a:t>irst</a:t>
            </a:r>
            <a:r>
              <a:rPr lang="en-US" dirty="0" smtClean="0"/>
              <a:t> floor                      </a:t>
            </a:r>
            <a:r>
              <a:rPr lang="sr-Latn-RS" dirty="0" smtClean="0"/>
              <a:t>  </a:t>
            </a:r>
            <a:r>
              <a:rPr lang="en-US" dirty="0" smtClean="0"/>
              <a:t>ground </a:t>
            </a:r>
            <a:r>
              <a:rPr lang="en-US" dirty="0" smtClean="0"/>
              <a:t>floor</a:t>
            </a:r>
          </a:p>
          <a:p>
            <a:pPr>
              <a:buNone/>
            </a:pPr>
            <a:r>
              <a:rPr lang="sr-Latn-RS" dirty="0" smtClean="0"/>
              <a:t>f</a:t>
            </a:r>
            <a:r>
              <a:rPr lang="en-US" dirty="0" err="1" smtClean="0"/>
              <a:t>rench</a:t>
            </a:r>
            <a:r>
              <a:rPr lang="en-US" dirty="0" smtClean="0"/>
              <a:t> fries                   </a:t>
            </a:r>
            <a:r>
              <a:rPr lang="sr-Latn-RS" dirty="0" smtClean="0"/>
              <a:t>  </a:t>
            </a:r>
            <a:r>
              <a:rPr lang="en-US" dirty="0" smtClean="0"/>
              <a:t>chips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g</a:t>
            </a:r>
            <a:r>
              <a:rPr lang="en-US" dirty="0" err="1" smtClean="0"/>
              <a:t>arbage</a:t>
            </a:r>
            <a:r>
              <a:rPr lang="en-US" dirty="0" smtClean="0"/>
              <a:t>, trash              </a:t>
            </a:r>
            <a:r>
              <a:rPr lang="sr-Latn-RS" dirty="0" smtClean="0"/>
              <a:t>  </a:t>
            </a:r>
            <a:r>
              <a:rPr lang="en-US" dirty="0" smtClean="0"/>
              <a:t>rubbish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g</a:t>
            </a:r>
            <a:r>
              <a:rPr lang="en-US" dirty="0" err="1" smtClean="0"/>
              <a:t>arbage</a:t>
            </a:r>
            <a:r>
              <a:rPr lang="en-US" dirty="0" smtClean="0"/>
              <a:t> can, trashcan  </a:t>
            </a:r>
            <a:r>
              <a:rPr lang="sr-Latn-RS" dirty="0" smtClean="0"/>
              <a:t>  </a:t>
            </a:r>
            <a:r>
              <a:rPr lang="en-US" dirty="0" smtClean="0"/>
              <a:t>dustbin</a:t>
            </a:r>
            <a:r>
              <a:rPr lang="en-US" dirty="0" smtClean="0"/>
              <a:t>, rubbish bin</a:t>
            </a:r>
          </a:p>
          <a:p>
            <a:pPr>
              <a:buNone/>
            </a:pPr>
            <a:r>
              <a:rPr lang="sr-Latn-RS" dirty="0" smtClean="0"/>
              <a:t>g</a:t>
            </a:r>
            <a:r>
              <a:rPr lang="en-US" dirty="0" smtClean="0"/>
              <a:t>as                               </a:t>
            </a:r>
            <a:r>
              <a:rPr lang="sr-Latn-RS" dirty="0" smtClean="0"/>
              <a:t>  </a:t>
            </a:r>
            <a:r>
              <a:rPr lang="en-US" dirty="0" smtClean="0"/>
              <a:t>petrol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000" b="1" dirty="0" smtClean="0"/>
              <a:t>AE:                                  BE:</a:t>
            </a:r>
          </a:p>
          <a:p>
            <a:pPr>
              <a:buNone/>
            </a:pPr>
            <a:r>
              <a:rPr lang="sr-Latn-RS" sz="3000" dirty="0" smtClean="0"/>
              <a:t>h</a:t>
            </a:r>
            <a:r>
              <a:rPr lang="en-US" sz="3000" dirty="0" err="1" smtClean="0"/>
              <a:t>ighway</a:t>
            </a:r>
            <a:r>
              <a:rPr lang="en-US" sz="3000" dirty="0" smtClean="0"/>
              <a:t>, freeway       </a:t>
            </a:r>
            <a:r>
              <a:rPr lang="sr-Latn-RS" sz="3000" dirty="0" smtClean="0"/>
              <a:t>  </a:t>
            </a:r>
            <a:r>
              <a:rPr lang="en-US" sz="3000" dirty="0" smtClean="0"/>
              <a:t>main </a:t>
            </a:r>
            <a:r>
              <a:rPr lang="en-US" sz="3000" dirty="0" smtClean="0"/>
              <a:t>road, motorway</a:t>
            </a:r>
          </a:p>
          <a:p>
            <a:pPr>
              <a:buNone/>
            </a:pPr>
            <a:r>
              <a:rPr lang="sr-Latn-RS" sz="3000" dirty="0" smtClean="0"/>
              <a:t>h</a:t>
            </a:r>
            <a:r>
              <a:rPr lang="en-US" sz="3000" dirty="0" err="1" smtClean="0"/>
              <a:t>ood</a:t>
            </a:r>
            <a:r>
              <a:rPr lang="en-US" sz="3000" dirty="0" smtClean="0"/>
              <a:t>                           bonnet (on a car)</a:t>
            </a:r>
          </a:p>
          <a:p>
            <a:pPr>
              <a:buNone/>
            </a:pPr>
            <a:r>
              <a:rPr lang="sr-Latn-RS" sz="3000" dirty="0" smtClean="0"/>
              <a:t>m</a:t>
            </a:r>
            <a:r>
              <a:rPr lang="en-US" sz="3000" dirty="0" smtClean="0"/>
              <a:t>ad                                </a:t>
            </a:r>
            <a:r>
              <a:rPr lang="en-US" sz="3000" dirty="0" smtClean="0"/>
              <a:t>angry</a:t>
            </a:r>
            <a:endParaRPr lang="en-US" sz="3000" dirty="0" smtClean="0"/>
          </a:p>
          <a:p>
            <a:pPr>
              <a:buNone/>
            </a:pPr>
            <a:r>
              <a:rPr lang="sr-Latn-RS" sz="3000" dirty="0" smtClean="0"/>
              <a:t>m</a:t>
            </a:r>
            <a:r>
              <a:rPr lang="en-US" sz="3000" dirty="0" err="1" smtClean="0"/>
              <a:t>ean</a:t>
            </a:r>
            <a:r>
              <a:rPr lang="en-US" sz="3000" dirty="0" smtClean="0"/>
              <a:t>                              </a:t>
            </a:r>
            <a:r>
              <a:rPr lang="en-US" sz="3000" dirty="0" smtClean="0"/>
              <a:t>nasty</a:t>
            </a:r>
            <a:endParaRPr lang="en-US" sz="3000" dirty="0" smtClean="0"/>
          </a:p>
          <a:p>
            <a:pPr>
              <a:buNone/>
            </a:pPr>
            <a:r>
              <a:rPr lang="sr-Latn-RS" sz="3000" dirty="0" smtClean="0"/>
              <a:t>o</a:t>
            </a:r>
            <a:r>
              <a:rPr lang="en-US" sz="3000" dirty="0" smtClean="0"/>
              <a:t>ne-way ticket               single ticket</a:t>
            </a:r>
          </a:p>
          <a:p>
            <a:pPr>
              <a:buNone/>
            </a:pPr>
            <a:r>
              <a:rPr lang="sr-Latn-RS" sz="3000" dirty="0" smtClean="0"/>
              <a:t>p</a:t>
            </a:r>
            <a:r>
              <a:rPr lang="en-US" sz="3000" dirty="0" err="1" smtClean="0"/>
              <a:t>arking</a:t>
            </a:r>
            <a:r>
              <a:rPr lang="en-US" sz="3000" dirty="0" smtClean="0"/>
              <a:t> lot                      </a:t>
            </a:r>
            <a:r>
              <a:rPr lang="en-US" sz="3000" dirty="0" smtClean="0"/>
              <a:t>car </a:t>
            </a:r>
            <a:r>
              <a:rPr lang="en-US" sz="3000" dirty="0" smtClean="0"/>
              <a:t>park</a:t>
            </a:r>
          </a:p>
          <a:p>
            <a:pPr>
              <a:buNone/>
            </a:pPr>
            <a:r>
              <a:rPr lang="en-US" sz="3000" dirty="0" smtClean="0"/>
              <a:t>(potato) chips                  </a:t>
            </a:r>
            <a:r>
              <a:rPr lang="en-US" sz="3000" dirty="0" smtClean="0"/>
              <a:t>crisps</a:t>
            </a:r>
            <a:endParaRPr lang="en-US" sz="30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AE:                                    </a:t>
            </a:r>
            <a:r>
              <a:rPr lang="sr-Latn-RS" b="1" dirty="0" smtClean="0"/>
              <a:t>  </a:t>
            </a:r>
            <a:r>
              <a:rPr lang="en-US" b="1" dirty="0" smtClean="0"/>
              <a:t>BE</a:t>
            </a:r>
            <a:r>
              <a:rPr lang="en-US" b="1" dirty="0" smtClean="0"/>
              <a:t>:</a:t>
            </a:r>
          </a:p>
          <a:p>
            <a:pPr>
              <a:buNone/>
            </a:pPr>
            <a:r>
              <a:rPr lang="sr-Latn-RS" dirty="0" smtClean="0"/>
              <a:t>r</a:t>
            </a:r>
            <a:r>
              <a:rPr lang="en-US" dirty="0" err="1" smtClean="0"/>
              <a:t>ailroad</a:t>
            </a:r>
            <a:r>
              <a:rPr lang="en-US" dirty="0" smtClean="0"/>
              <a:t>                           </a:t>
            </a:r>
            <a:r>
              <a:rPr lang="sr-Latn-RS" dirty="0" smtClean="0"/>
              <a:t>  </a:t>
            </a:r>
            <a:r>
              <a:rPr lang="en-US" dirty="0" smtClean="0"/>
              <a:t>railway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r</a:t>
            </a:r>
            <a:r>
              <a:rPr lang="en-US" dirty="0" err="1" smtClean="0"/>
              <a:t>est</a:t>
            </a:r>
            <a:r>
              <a:rPr lang="en-US" dirty="0" smtClean="0"/>
              <a:t> room, bathroom    </a:t>
            </a:r>
            <a:r>
              <a:rPr lang="sr-Latn-RS" dirty="0" smtClean="0"/>
              <a:t>  </a:t>
            </a:r>
            <a:r>
              <a:rPr lang="en-US" dirty="0" smtClean="0"/>
              <a:t>(</a:t>
            </a:r>
            <a:r>
              <a:rPr lang="en-US" dirty="0" smtClean="0"/>
              <a:t>public) toilet</a:t>
            </a:r>
          </a:p>
          <a:p>
            <a:pPr>
              <a:buNone/>
            </a:pPr>
            <a:r>
              <a:rPr lang="sr-Latn-RS" dirty="0" smtClean="0"/>
              <a:t>s</a:t>
            </a:r>
            <a:r>
              <a:rPr lang="en-US" dirty="0" err="1" smtClean="0"/>
              <a:t>idewalk</a:t>
            </a:r>
            <a:r>
              <a:rPr lang="en-US" dirty="0" smtClean="0"/>
              <a:t>                          </a:t>
            </a:r>
            <a:r>
              <a:rPr lang="sr-Latn-RS" dirty="0" smtClean="0"/>
              <a:t>  </a:t>
            </a:r>
            <a:r>
              <a:rPr lang="en-US" dirty="0" smtClean="0"/>
              <a:t>pavement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s</a:t>
            </a:r>
            <a:r>
              <a:rPr lang="en-US" dirty="0" err="1" smtClean="0"/>
              <a:t>neakers</a:t>
            </a:r>
            <a:r>
              <a:rPr lang="en-US" dirty="0" smtClean="0"/>
              <a:t>                          </a:t>
            </a:r>
            <a:r>
              <a:rPr lang="sr-Latn-RS" dirty="0" smtClean="0"/>
              <a:t>  </a:t>
            </a:r>
            <a:r>
              <a:rPr lang="en-US" dirty="0" smtClean="0"/>
              <a:t>trainers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s</a:t>
            </a:r>
            <a:r>
              <a:rPr lang="en-US" dirty="0" err="1" smtClean="0"/>
              <a:t>tand</a:t>
            </a:r>
            <a:r>
              <a:rPr lang="en-US" dirty="0" smtClean="0"/>
              <a:t> in line                     </a:t>
            </a:r>
            <a:r>
              <a:rPr lang="sr-Latn-RS" dirty="0" smtClean="0"/>
              <a:t> </a:t>
            </a:r>
            <a:r>
              <a:rPr lang="en-US" dirty="0" smtClean="0"/>
              <a:t> </a:t>
            </a:r>
            <a:r>
              <a:rPr lang="en-US" dirty="0" smtClean="0"/>
              <a:t>queue</a:t>
            </a:r>
          </a:p>
          <a:p>
            <a:pPr>
              <a:buNone/>
            </a:pPr>
            <a:r>
              <a:rPr lang="sr-Latn-RS" dirty="0" smtClean="0"/>
              <a:t>s</a:t>
            </a:r>
            <a:r>
              <a:rPr lang="en-US" dirty="0" err="1" smtClean="0"/>
              <a:t>tingy</a:t>
            </a:r>
            <a:r>
              <a:rPr lang="en-US" dirty="0" smtClean="0"/>
              <a:t>                               </a:t>
            </a:r>
            <a:r>
              <a:rPr lang="sr-Latn-RS" dirty="0" smtClean="0"/>
              <a:t>  </a:t>
            </a:r>
            <a:r>
              <a:rPr lang="en-US" dirty="0" smtClean="0"/>
              <a:t>mean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s</a:t>
            </a:r>
            <a:r>
              <a:rPr lang="en-US" dirty="0" err="1" smtClean="0"/>
              <a:t>ubway</a:t>
            </a:r>
            <a:r>
              <a:rPr lang="en-US" dirty="0" smtClean="0"/>
              <a:t>                            </a:t>
            </a:r>
            <a:r>
              <a:rPr lang="sr-Latn-RS" dirty="0" smtClean="0"/>
              <a:t>  </a:t>
            </a:r>
            <a:r>
              <a:rPr lang="en-US" dirty="0" smtClean="0"/>
              <a:t>underground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v</a:t>
            </a:r>
            <a:r>
              <a:rPr lang="en-US" dirty="0" err="1" smtClean="0"/>
              <a:t>acation</a:t>
            </a:r>
            <a:r>
              <a:rPr lang="en-US" dirty="0" smtClean="0"/>
              <a:t>                           </a:t>
            </a:r>
            <a:r>
              <a:rPr lang="sr-Latn-RS" dirty="0" smtClean="0"/>
              <a:t>  </a:t>
            </a:r>
            <a:r>
              <a:rPr lang="en-US" dirty="0" smtClean="0"/>
              <a:t>holiday(s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AE:                                 </a:t>
            </a:r>
            <a:r>
              <a:rPr lang="sr-Latn-RS" b="1" dirty="0" smtClean="0"/>
              <a:t>  </a:t>
            </a:r>
            <a:r>
              <a:rPr lang="en-US" b="1" dirty="0" smtClean="0"/>
              <a:t>BE</a:t>
            </a:r>
            <a:r>
              <a:rPr lang="en-US" b="1" dirty="0" smtClean="0"/>
              <a:t>:</a:t>
            </a:r>
            <a:endParaRPr lang="en-US" b="1" dirty="0"/>
          </a:p>
          <a:p>
            <a:pPr>
              <a:buNone/>
            </a:pPr>
            <a:r>
              <a:rPr lang="sr-Latn-RS" dirty="0" smtClean="0"/>
              <a:t>d</a:t>
            </a:r>
            <a:r>
              <a:rPr lang="en-US" dirty="0" smtClean="0"/>
              <a:t>o </a:t>
            </a:r>
            <a:r>
              <a:rPr lang="en-US" dirty="0" err="1" smtClean="0"/>
              <a:t>sth</a:t>
            </a:r>
            <a:r>
              <a:rPr lang="en-US" dirty="0" smtClean="0"/>
              <a:t> over/again       </a:t>
            </a:r>
            <a:r>
              <a:rPr lang="sr-Latn-RS" dirty="0" smtClean="0"/>
              <a:t>  </a:t>
            </a:r>
            <a:r>
              <a:rPr lang="en-US" dirty="0" smtClean="0"/>
              <a:t>do </a:t>
            </a:r>
            <a:r>
              <a:rPr lang="en-US" dirty="0" err="1" smtClean="0"/>
              <a:t>sth</a:t>
            </a:r>
            <a:r>
              <a:rPr lang="en-US" dirty="0" smtClean="0"/>
              <a:t> again</a:t>
            </a:r>
          </a:p>
          <a:p>
            <a:pPr>
              <a:buNone/>
            </a:pPr>
            <a:r>
              <a:rPr lang="sr-Latn-RS" dirty="0" smtClean="0"/>
              <a:t>l</a:t>
            </a:r>
            <a:r>
              <a:rPr lang="en-US" dirty="0" err="1" smtClean="0"/>
              <a:t>ive</a:t>
            </a:r>
            <a:r>
              <a:rPr lang="en-US" dirty="0" smtClean="0"/>
              <a:t> on X street           </a:t>
            </a:r>
            <a:r>
              <a:rPr lang="sr-Latn-RS" dirty="0" smtClean="0"/>
              <a:t>  </a:t>
            </a:r>
            <a:r>
              <a:rPr lang="en-US" dirty="0" smtClean="0"/>
              <a:t>live </a:t>
            </a:r>
            <a:r>
              <a:rPr lang="en-US" dirty="0" smtClean="0"/>
              <a:t>in X street</a:t>
            </a:r>
          </a:p>
          <a:p>
            <a:pPr>
              <a:buNone/>
            </a:pPr>
            <a:r>
              <a:rPr lang="en-US" dirty="0" smtClean="0"/>
              <a:t>Monday through/       </a:t>
            </a:r>
            <a:r>
              <a:rPr lang="sr-Latn-RS" dirty="0" smtClean="0"/>
              <a:t>  </a:t>
            </a:r>
            <a:r>
              <a:rPr lang="en-US" dirty="0" smtClean="0"/>
              <a:t>Monday </a:t>
            </a:r>
            <a:r>
              <a:rPr lang="en-US" dirty="0" smtClean="0"/>
              <a:t>to Friday</a:t>
            </a:r>
          </a:p>
          <a:p>
            <a:pPr>
              <a:buNone/>
            </a:pPr>
            <a:r>
              <a:rPr lang="en-US" dirty="0"/>
              <a:t>t</a:t>
            </a:r>
            <a:r>
              <a:rPr lang="en-US" dirty="0" smtClean="0"/>
              <a:t>o Friday</a:t>
            </a:r>
          </a:p>
          <a:p>
            <a:pPr>
              <a:buNone/>
            </a:pPr>
            <a:r>
              <a:rPr lang="sr-Latn-RS" dirty="0" smtClean="0"/>
              <a:t>o</a:t>
            </a:r>
            <a:r>
              <a:rPr lang="en-US" dirty="0" smtClean="0"/>
              <a:t>n the weekend         </a:t>
            </a:r>
            <a:r>
              <a:rPr lang="sr-Latn-RS" dirty="0" smtClean="0"/>
              <a:t>  </a:t>
            </a:r>
            <a:r>
              <a:rPr lang="en-US" dirty="0" smtClean="0"/>
              <a:t>at </a:t>
            </a:r>
            <a:r>
              <a:rPr lang="en-US" dirty="0" smtClean="0"/>
              <a:t>the weekend</a:t>
            </a:r>
          </a:p>
          <a:p>
            <a:pPr>
              <a:buNone/>
            </a:pPr>
            <a:r>
              <a:rPr lang="sr-Latn-RS" dirty="0" smtClean="0"/>
              <a:t>t</a:t>
            </a:r>
            <a:r>
              <a:rPr lang="en-US" dirty="0" smtClean="0"/>
              <a:t>en after/past four     </a:t>
            </a:r>
            <a:r>
              <a:rPr lang="sr-Latn-RS" dirty="0" smtClean="0"/>
              <a:t>  </a:t>
            </a:r>
            <a:r>
              <a:rPr lang="en-US" dirty="0" smtClean="0"/>
              <a:t>ten </a:t>
            </a:r>
            <a:r>
              <a:rPr lang="en-US" dirty="0" smtClean="0"/>
              <a:t>past four</a:t>
            </a:r>
          </a:p>
          <a:p>
            <a:pPr>
              <a:buNone/>
            </a:pPr>
            <a:r>
              <a:rPr lang="sr-Latn-RS" dirty="0" smtClean="0"/>
              <a:t>t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smtClean="0"/>
              <a:t>to/of/before</a:t>
            </a:r>
            <a:r>
              <a:rPr lang="en-US" dirty="0" smtClean="0"/>
              <a:t>/      </a:t>
            </a:r>
            <a:r>
              <a:rPr lang="sr-Latn-RS" dirty="0" smtClean="0"/>
              <a:t>    </a:t>
            </a:r>
            <a:r>
              <a:rPr lang="en-US" dirty="0" smtClean="0"/>
              <a:t>ten </a:t>
            </a:r>
            <a:r>
              <a:rPr lang="en-US" dirty="0" smtClean="0"/>
              <a:t>to four</a:t>
            </a:r>
          </a:p>
          <a:p>
            <a:pPr>
              <a:buNone/>
            </a:pPr>
            <a:r>
              <a:rPr lang="en-US" dirty="0"/>
              <a:t>t</a:t>
            </a:r>
            <a:r>
              <a:rPr lang="en-US" dirty="0" smtClean="0"/>
              <a:t>ill four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VOCABULARY (EXPRESSIONS)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106</TotalTime>
  <Words>868</Words>
  <Application>Microsoft Office PowerPoint</Application>
  <PresentationFormat>On-screen Show (4:3)</PresentationFormat>
  <Paragraphs>147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AMERICAN AND BRITISH ENGLISH</vt:lpstr>
      <vt:lpstr>AMERICAN AND BRITISH ENGLISH</vt:lpstr>
      <vt:lpstr>GRAMMAR</vt:lpstr>
      <vt:lpstr>GRAMMAR</vt:lpstr>
      <vt:lpstr>VOCABULARY</vt:lpstr>
      <vt:lpstr>VOCABULARY</vt:lpstr>
      <vt:lpstr>VOCABULARY</vt:lpstr>
      <vt:lpstr>VOCABULARY</vt:lpstr>
      <vt:lpstr> VOCABULARY (EXPRESSIONS) </vt:lpstr>
      <vt:lpstr>SPELLING</vt:lpstr>
      <vt:lpstr>SPELLING</vt:lpstr>
      <vt:lpstr>PRONUNCIATION</vt:lpstr>
      <vt:lpstr>PowerPoint Presentation</vt:lpstr>
      <vt:lpstr>PowerPoint Presentation</vt:lpstr>
      <vt:lpstr>PowerPoint Presentation</vt:lpstr>
      <vt:lpstr>PREFIXES AND SUFFIXES</vt:lpstr>
    </vt:vector>
  </TitlesOfParts>
  <Company>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AMERICAN AND BRITISH ENGLISH</dc:title>
  <dc:creator>D</dc:creator>
  <cp:lastModifiedBy>Inspirion 15 3878</cp:lastModifiedBy>
  <cp:revision>13</cp:revision>
  <dcterms:created xsi:type="dcterms:W3CDTF">2015-03-02T09:17:31Z</dcterms:created>
  <dcterms:modified xsi:type="dcterms:W3CDTF">2020-03-26T21:51:32Z</dcterms:modified>
</cp:coreProperties>
</file>